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9" r:id="rId4"/>
    <p:sldId id="258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8" d="100"/>
          <a:sy n="138" d="100"/>
        </p:scale>
        <p:origin x="756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BD34BE-BF19-4743-AC23-28616DBBD460}" type="datetimeFigureOut">
              <a:rPr lang="en-IE" smtClean="0"/>
              <a:t>28/09/2022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744354-F856-4F6C-9FB9-F03B0EEA873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23455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28 Sept. 2022</a:t>
            </a:r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/>
              <a:t>5g-ppp.eu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1FF29-79BB-43DA-8B83-40CB0477572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67052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28 Sept. 2022</a:t>
            </a:r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/>
              <a:t>5g-ppp.eu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1FF29-79BB-43DA-8B83-40CB0477572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5492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28 Sept. 2022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/>
              <a:t>5g-ppp.eu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1FF29-79BB-43DA-8B83-40CB0477572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74815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28 Sept. 2022</a:t>
            </a:r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/>
              <a:t>5g-ppp.eu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1FF29-79BB-43DA-8B83-40CB0477572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60737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91000">
              <a:schemeClr val="bg1"/>
            </a:gs>
            <a:gs pos="100000">
              <a:schemeClr val="accent1">
                <a:lumMod val="40000"/>
                <a:lumOff val="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57294" y="205979"/>
            <a:ext cx="6029506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28 Sept. 2022</a:t>
            </a:r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5g-ppp.eu</a:t>
            </a:r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F1FF29-79BB-43DA-8B83-40CB04775727}" type="slidenum">
              <a:rPr lang="en-IE" smtClean="0"/>
              <a:t>‹#›</a:t>
            </a:fld>
            <a:endParaRPr lang="en-IE"/>
          </a:p>
        </p:txBody>
      </p:sp>
      <p:pic>
        <p:nvPicPr>
          <p:cNvPr id="7" name="Immagine 1" descr="logo-5G-positive_ppp.jp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695" y="267494"/>
            <a:ext cx="1951065" cy="684076"/>
          </a:xfrm>
          <a:prstGeom prst="rect">
            <a:avLst/>
          </a:prstGeom>
        </p:spPr>
      </p:pic>
      <p:sp>
        <p:nvSpPr>
          <p:cNvPr id="9" name="Half Frame 8"/>
          <p:cNvSpPr/>
          <p:nvPr userDrawn="1"/>
        </p:nvSpPr>
        <p:spPr>
          <a:xfrm>
            <a:off x="35496" y="33468"/>
            <a:ext cx="8928992" cy="5054542"/>
          </a:xfrm>
          <a:prstGeom prst="halfFrame">
            <a:avLst>
              <a:gd name="adj1" fmla="val 718"/>
              <a:gd name="adj2" fmla="val 806"/>
            </a:avLst>
          </a:prstGeom>
          <a:solidFill>
            <a:srgbClr val="00B0F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310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5g-ppp.eu/event/workshop-on-6g-kpis-and-how-to-measure-the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600" y="1597819"/>
            <a:ext cx="7200800" cy="1102519"/>
          </a:xfrm>
        </p:spPr>
        <p:txBody>
          <a:bodyPr>
            <a:normAutofit fontScale="90000"/>
          </a:bodyPr>
          <a:lstStyle/>
          <a:p>
            <a:r>
              <a:rPr lang="en-GB" dirty="0"/>
              <a:t>Workshop on 6G KPIs and how to measure them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2914650"/>
            <a:ext cx="7200800" cy="1314450"/>
          </a:xfrm>
        </p:spPr>
        <p:txBody>
          <a:bodyPr>
            <a:normAutofit/>
          </a:bodyPr>
          <a:lstStyle/>
          <a:p>
            <a:r>
              <a:rPr lang="en-IE" dirty="0"/>
              <a:t>Presented by the </a:t>
            </a:r>
            <a:r>
              <a:rPr lang="en-GB" dirty="0"/>
              <a:t>Test, Measurement and KPIs Validation work group of the 5G PPP</a:t>
            </a:r>
            <a:endParaRPr lang="en-I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28 Sept. 2022</a:t>
            </a:r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/>
              <a:t>5g-ppp.eu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1FF29-79BB-43DA-8B83-40CB04775727}" type="slidenum">
              <a:rPr lang="en-IE" smtClean="0"/>
              <a:t>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04189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Agenda – Session 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28 Sept. 2022</a:t>
            </a:r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/>
              <a:t>5g-ppp.eu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1FF29-79BB-43DA-8B83-40CB04775727}" type="slidenum">
              <a:rPr lang="en-IE" smtClean="0"/>
              <a:t>2</a:t>
            </a:fld>
            <a:endParaRPr lang="en-IE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EB4D7581-5219-2179-B46E-4072B7AC89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989887"/>
              </p:ext>
            </p:extLst>
          </p:nvPr>
        </p:nvGraphicFramePr>
        <p:xfrm>
          <a:off x="251520" y="1200151"/>
          <a:ext cx="8640960" cy="2987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7271">
                  <a:extLst>
                    <a:ext uri="{9D8B030D-6E8A-4147-A177-3AD203B41FA5}">
                      <a16:colId xmlns:a16="http://schemas.microsoft.com/office/drawing/2014/main" val="545456819"/>
                    </a:ext>
                  </a:extLst>
                </a:gridCol>
                <a:gridCol w="1248850">
                  <a:extLst>
                    <a:ext uri="{9D8B030D-6E8A-4147-A177-3AD203B41FA5}">
                      <a16:colId xmlns:a16="http://schemas.microsoft.com/office/drawing/2014/main" val="2541360387"/>
                    </a:ext>
                  </a:extLst>
                </a:gridCol>
                <a:gridCol w="1363192">
                  <a:extLst>
                    <a:ext uri="{9D8B030D-6E8A-4147-A177-3AD203B41FA5}">
                      <a16:colId xmlns:a16="http://schemas.microsoft.com/office/drawing/2014/main" val="758873534"/>
                    </a:ext>
                  </a:extLst>
                </a:gridCol>
                <a:gridCol w="5611647">
                  <a:extLst>
                    <a:ext uri="{9D8B030D-6E8A-4147-A177-3AD203B41FA5}">
                      <a16:colId xmlns:a16="http://schemas.microsoft.com/office/drawing/2014/main" val="623447382"/>
                    </a:ext>
                  </a:extLst>
                </a:gridCol>
              </a:tblGrid>
              <a:tr h="39081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effectLst/>
                          <a:latin typeface="+mn-lt"/>
                        </a:rPr>
                        <a:t>Start</a:t>
                      </a:r>
                      <a:endParaRPr lang="en-GB" sz="14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effectLst/>
                          <a:latin typeface="+mn-lt"/>
                        </a:rPr>
                        <a:t>Title</a:t>
                      </a:r>
                      <a:endParaRPr lang="en-GB" sz="14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13528" marR="13528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  <a:latin typeface="+mn-lt"/>
                        </a:rPr>
                        <a:t>Content</a:t>
                      </a:r>
                      <a:endParaRPr lang="en-GB" sz="14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13528" marR="13528" marT="0" marB="0" anchor="ctr"/>
                </a:tc>
                <a:extLst>
                  <a:ext uri="{0D108BD9-81ED-4DB2-BD59-A6C34878D82A}">
                    <a16:rowId xmlns:a16="http://schemas.microsoft.com/office/drawing/2014/main" val="719632422"/>
                  </a:ext>
                </a:extLst>
              </a:tr>
              <a:tr h="355103">
                <a:tc>
                  <a:txBody>
                    <a:bodyPr/>
                    <a:lstStyle/>
                    <a:p>
                      <a:pPr algn="ctr"/>
                      <a:r>
                        <a:rPr lang="en-GB" sz="1400">
                          <a:effectLst/>
                          <a:latin typeface="+mn-lt"/>
                        </a:rPr>
                        <a:t>9:00</a:t>
                      </a:r>
                      <a:endParaRPr lang="en-GB" sz="14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  <a:latin typeface="+mn-lt"/>
                        </a:rPr>
                        <a:t>Welcome, Introduction</a:t>
                      </a:r>
                      <a:endParaRPr lang="en-GB" sz="14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13528" marR="13528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  <a:latin typeface="+mn-lt"/>
                        </a:rPr>
                        <a:t>TMV (Anastasius Gavras)</a:t>
                      </a:r>
                      <a:endParaRPr lang="en-GB" sz="14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13528" marR="13528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  <a:latin typeface="+mn-lt"/>
                        </a:rPr>
                        <a:t>Overview of the agenda</a:t>
                      </a:r>
                      <a:endParaRPr lang="en-GB" sz="14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13528" marR="13528" marT="0" marB="0" anchor="ctr"/>
                </a:tc>
                <a:extLst>
                  <a:ext uri="{0D108BD9-81ED-4DB2-BD59-A6C34878D82A}">
                    <a16:rowId xmlns:a16="http://schemas.microsoft.com/office/drawing/2014/main" val="3668298761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n-GB" sz="1400">
                          <a:effectLst/>
                          <a:latin typeface="+mn-lt"/>
                        </a:rPr>
                        <a:t>9:05</a:t>
                      </a:r>
                      <a:endParaRPr lang="en-GB" sz="14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  <a:latin typeface="+mn-lt"/>
                        </a:rPr>
                        <a:t>Overview of the B5G/6G KPI whitepaper</a:t>
                      </a:r>
                      <a:endParaRPr lang="en-GB" sz="14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13528" marR="13528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  <a:latin typeface="+mn-lt"/>
                        </a:rPr>
                        <a:t>TMV (Vangelis Kosmatos)</a:t>
                      </a:r>
                      <a:endParaRPr lang="en-GB" sz="14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13528" marR="13528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  <a:latin typeface="+mn-lt"/>
                        </a:rPr>
                        <a:t>TMV motivation and methodology for the B5G and 6G KPI paper</a:t>
                      </a:r>
                      <a:endParaRPr lang="en-GB" sz="14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13528" marR="13528" marT="0" marB="0" anchor="ctr"/>
                </a:tc>
                <a:extLst>
                  <a:ext uri="{0D108BD9-81ED-4DB2-BD59-A6C34878D82A}">
                    <a16:rowId xmlns:a16="http://schemas.microsoft.com/office/drawing/2014/main" val="916868853"/>
                  </a:ext>
                </a:extLst>
              </a:tr>
              <a:tr h="39081">
                <a:tc rowSpan="6">
                  <a:txBody>
                    <a:bodyPr/>
                    <a:lstStyle/>
                    <a:p>
                      <a:pPr algn="ctr"/>
                      <a:r>
                        <a:rPr lang="en-GB" sz="1400">
                          <a:effectLst/>
                          <a:latin typeface="+mn-lt"/>
                        </a:rPr>
                        <a:t>9:15</a:t>
                      </a:r>
                      <a:endParaRPr lang="en-GB" sz="14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rowSpan="6"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  <a:latin typeface="+mn-lt"/>
                        </a:rPr>
                        <a:t>B5G/6G KPIs in ICT-52 projects (12 min. each)</a:t>
                      </a:r>
                      <a:endParaRPr lang="en-GB" sz="14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13528" marR="13528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  <a:latin typeface="+mn-lt"/>
                        </a:rPr>
                        <a:t>RISE-6G</a:t>
                      </a:r>
                      <a:endParaRPr lang="en-GB" sz="14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13528" marR="13528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  <a:latin typeface="+mn-lt"/>
                        </a:rPr>
                        <a:t>The Beyond 5G/6G KPIs and Target Values of the RISE-6G project.</a:t>
                      </a:r>
                      <a:endParaRPr lang="en-GB" sz="14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13528" marR="13528" marT="0" marB="0" anchor="ctr"/>
                </a:tc>
                <a:extLst>
                  <a:ext uri="{0D108BD9-81ED-4DB2-BD59-A6C34878D82A}">
                    <a16:rowId xmlns:a16="http://schemas.microsoft.com/office/drawing/2014/main" val="2285468956"/>
                  </a:ext>
                </a:extLst>
              </a:tr>
              <a:tr h="3908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  <a:latin typeface="+mn-lt"/>
                        </a:rPr>
                        <a:t>DAEMON</a:t>
                      </a:r>
                      <a:endParaRPr lang="en-GB" sz="14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13528" marR="13528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  <a:latin typeface="+mn-lt"/>
                        </a:rPr>
                        <a:t>DAEMON presentation on B5G/6G KPIs and ways to measure/monitor</a:t>
                      </a:r>
                      <a:endParaRPr lang="en-GB" sz="14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13528" marR="13528" marT="0" marB="0" anchor="ctr"/>
                </a:tc>
                <a:extLst>
                  <a:ext uri="{0D108BD9-81ED-4DB2-BD59-A6C34878D82A}">
                    <a16:rowId xmlns:a16="http://schemas.microsoft.com/office/drawing/2014/main" val="3872616626"/>
                  </a:ext>
                </a:extLst>
              </a:tr>
              <a:tr h="4509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  <a:latin typeface="+mn-lt"/>
                        </a:rPr>
                        <a:t>Hexa-X</a:t>
                      </a:r>
                      <a:endParaRPr lang="en-GB" sz="14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13528" marR="13528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  <a:latin typeface="+mn-lt"/>
                        </a:rPr>
                        <a:t>Hexa-X vision on what to measure for 6G KPI.</a:t>
                      </a:r>
                      <a:endParaRPr lang="en-GB" sz="14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13528" marR="13528" marT="0" marB="0" anchor="ctr"/>
                </a:tc>
                <a:extLst>
                  <a:ext uri="{0D108BD9-81ED-4DB2-BD59-A6C34878D82A}">
                    <a16:rowId xmlns:a16="http://schemas.microsoft.com/office/drawing/2014/main" val="3549944293"/>
                  </a:ext>
                </a:extLst>
              </a:tr>
              <a:tr h="3908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err="1">
                          <a:effectLst/>
                          <a:latin typeface="+mn-lt"/>
                        </a:rPr>
                        <a:t>TeraFlow</a:t>
                      </a:r>
                      <a:r>
                        <a:rPr lang="en-GB" sz="1400" dirty="0">
                          <a:effectLst/>
                          <a:latin typeface="+mn-lt"/>
                        </a:rPr>
                        <a:t> &amp; IETF</a:t>
                      </a:r>
                      <a:endParaRPr lang="en-GB" sz="14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13528" marR="13528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400" dirty="0" err="1">
                          <a:effectLst/>
                          <a:latin typeface="+mn-lt"/>
                        </a:rPr>
                        <a:t>TeraFlow</a:t>
                      </a:r>
                      <a:r>
                        <a:rPr lang="en-GB" sz="1400" dirty="0">
                          <a:effectLst/>
                          <a:latin typeface="+mn-lt"/>
                        </a:rPr>
                        <a:t> overview on network slicing benchmark testing</a:t>
                      </a:r>
                      <a:endParaRPr lang="en-GB" sz="14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13528" marR="13528" marT="0" marB="0" anchor="ctr"/>
                </a:tc>
                <a:extLst>
                  <a:ext uri="{0D108BD9-81ED-4DB2-BD59-A6C34878D82A}">
                    <a16:rowId xmlns:a16="http://schemas.microsoft.com/office/drawing/2014/main" val="383410861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DEDICAT-6G</a:t>
                      </a:r>
                      <a:endParaRPr lang="en-GB" sz="14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13528" marR="13528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DEDICAT-6G use cases and main B5G/6G KPIs to be addressed in the project</a:t>
                      </a:r>
                      <a:endParaRPr lang="en-GB" sz="14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22775683"/>
                  </a:ext>
                </a:extLst>
              </a:tr>
              <a:tr h="3008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  <a:latin typeface="+mn-lt"/>
                        </a:rPr>
                        <a:t>AI@EDGE</a:t>
                      </a:r>
                      <a:endParaRPr lang="en-GB" sz="14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13528" marR="13528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  <a:latin typeface="+mn-lt"/>
                        </a:rPr>
                        <a:t>Implementation of a KPI template and tool, based on the 5GPP standards, describing important values for the 6G initiative</a:t>
                      </a:r>
                      <a:endParaRPr lang="en-GB" sz="14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13528" marR="13528" marT="0" marB="0" anchor="ctr"/>
                </a:tc>
                <a:extLst>
                  <a:ext uri="{0D108BD9-81ED-4DB2-BD59-A6C34878D82A}">
                    <a16:rowId xmlns:a16="http://schemas.microsoft.com/office/drawing/2014/main" val="243716717"/>
                  </a:ext>
                </a:extLst>
              </a:tr>
              <a:tr h="30088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10:30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GB" sz="14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13528" marR="13528" marT="0" marB="0" anchor="ctr"/>
                </a:tc>
                <a:tc>
                  <a:txBody>
                    <a:bodyPr/>
                    <a:lstStyle/>
                    <a:p>
                      <a:endParaRPr lang="en-GB" sz="14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13528" marR="13528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4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Coffee/Tee break until 10:40</a:t>
                      </a:r>
                    </a:p>
                  </a:txBody>
                  <a:tcPr marL="13528" marR="13528" marT="0" marB="0" anchor="ctr"/>
                </a:tc>
                <a:extLst>
                  <a:ext uri="{0D108BD9-81ED-4DB2-BD59-A6C34878D82A}">
                    <a16:rowId xmlns:a16="http://schemas.microsoft.com/office/drawing/2014/main" val="9996809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7625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8302C-B583-9BA6-3584-EC26748FE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Agenda</a:t>
            </a:r>
            <a:r>
              <a:rPr lang="en-IE" dirty="0"/>
              <a:t> – Session 2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79D486-DD96-32D4-4737-A4A7E9DAE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28 Sept. 2022</a:t>
            </a:r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C72AAC-870E-8DF3-4084-97A3B68D0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/>
              <a:t>5g-ppp.eu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3E5F0A-69BC-9FE4-DAD0-AE0704ADF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1FF29-79BB-43DA-8B83-40CB04775727}" type="slidenum">
              <a:rPr lang="en-IE" smtClean="0"/>
              <a:t>3</a:t>
            </a:fld>
            <a:endParaRPr lang="en-IE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A83DA28-F522-2A43-6346-93EC4727AD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8237102"/>
              </p:ext>
            </p:extLst>
          </p:nvPr>
        </p:nvGraphicFramePr>
        <p:xfrm>
          <a:off x="251520" y="1199249"/>
          <a:ext cx="8640959" cy="34137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3829527305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1232443125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1611620240"/>
                    </a:ext>
                  </a:extLst>
                </a:gridCol>
                <a:gridCol w="5616623">
                  <a:extLst>
                    <a:ext uri="{9D8B030D-6E8A-4147-A177-3AD203B41FA5}">
                      <a16:colId xmlns:a16="http://schemas.microsoft.com/office/drawing/2014/main" val="6060523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effectLst/>
                        </a:rPr>
                        <a:t>Start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>
                          <a:effectLst/>
                        </a:rPr>
                        <a:t>Title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480" marR="848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Content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480" marR="8480" marT="0" marB="0" anchor="ctr"/>
                </a:tc>
                <a:extLst>
                  <a:ext uri="{0D108BD9-81ED-4DB2-BD59-A6C34878D82A}">
                    <a16:rowId xmlns:a16="http://schemas.microsoft.com/office/drawing/2014/main" val="515362742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ctr"/>
                      <a:r>
                        <a:rPr lang="en-GB" sz="1400">
                          <a:effectLst/>
                        </a:rPr>
                        <a:t>10:40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</a:rPr>
                        <a:t>B5G/6G KPIs in ICT-52 projects (12 min. each)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MARSAL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480" marR="848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KPIs for ML-Based, Networking and Computing Infrastructure Resource Management of 6G Networks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480" marR="8480" marT="0" marB="0" anchor="ctr"/>
                </a:tc>
                <a:extLst>
                  <a:ext uri="{0D108BD9-81ED-4DB2-BD59-A6C34878D82A}">
                    <a16:rowId xmlns:a16="http://schemas.microsoft.com/office/drawing/2014/main" val="229155203"/>
                  </a:ext>
                </a:extLst>
              </a:tr>
              <a:tr h="15635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6G-BRAINS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480" marR="848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6G KPIs for industry environments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480" marR="8480" marT="0" marB="0" anchor="ctr"/>
                </a:tc>
                <a:extLst>
                  <a:ext uri="{0D108BD9-81ED-4DB2-BD59-A6C34878D82A}">
                    <a16:rowId xmlns:a16="http://schemas.microsoft.com/office/drawing/2014/main" val="2626645291"/>
                  </a:ext>
                </a:extLst>
              </a:tr>
              <a:tr h="348223">
                <a:tc>
                  <a:txBody>
                    <a:bodyPr/>
                    <a:lstStyle/>
                    <a:p>
                      <a:pPr algn="ctr"/>
                      <a:r>
                        <a:rPr lang="en-GB" sz="1400">
                          <a:effectLst/>
                        </a:rPr>
                        <a:t>11:05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</a:rPr>
                        <a:t>Overview of 5G Tools whitepaper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480" marR="848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TMV (Luca Valcarenghi)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480" marR="848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Overview of 5G Tools measurement and monitoring solutions (5G KPI centred)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480" marR="8480" marT="0" marB="0" anchor="ctr"/>
                </a:tc>
                <a:extLst>
                  <a:ext uri="{0D108BD9-81ED-4DB2-BD59-A6C34878D82A}">
                    <a16:rowId xmlns:a16="http://schemas.microsoft.com/office/drawing/2014/main" val="2588430635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ctr"/>
                      <a:r>
                        <a:rPr lang="en-GB" sz="1400">
                          <a:effectLst/>
                        </a:rPr>
                        <a:t>11:20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</a:rPr>
                        <a:t>B5G/6G KPI measurement techniques and challenges (12 min. each)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480" marR="848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Keysight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480" marR="848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View from Keysight on B5G/6G measurement techniques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480" marR="8480" marT="0" marB="0" anchor="ctr"/>
                </a:tc>
                <a:extLst>
                  <a:ext uri="{0D108BD9-81ED-4DB2-BD59-A6C34878D82A}">
                    <a16:rowId xmlns:a16="http://schemas.microsoft.com/office/drawing/2014/main" val="2777725200"/>
                  </a:ext>
                </a:extLst>
              </a:tr>
              <a:tr h="82041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ACTA / VIAVI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480" marR="848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Overview of the current 5G state-of-the art measurement techniques and results in H2020 projects and then elaborate on the challenges and mythologies for B5G &amp; 6G network validation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480" marR="8480" marT="0" marB="0" anchor="ctr"/>
                </a:tc>
                <a:extLst>
                  <a:ext uri="{0D108BD9-81ED-4DB2-BD59-A6C34878D82A}">
                    <a16:rowId xmlns:a16="http://schemas.microsoft.com/office/drawing/2014/main" val="3941461669"/>
                  </a:ext>
                </a:extLst>
              </a:tr>
              <a:tr h="543037">
                <a:tc>
                  <a:txBody>
                    <a:bodyPr/>
                    <a:lstStyle/>
                    <a:p>
                      <a:pPr algn="ctr"/>
                      <a:r>
                        <a:rPr lang="en-GB" sz="1400">
                          <a:effectLst/>
                        </a:rPr>
                        <a:t>11:45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Next steps on the whitepaper and discussions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480" marR="848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TMV (Michael Dieudonne)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480" marR="848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Inform about the next white paper effort.  Topical area of the white paper: list of questions and check what the audience is thinking. What are the real challenges on B5G and 6G KPIs. Methodologies? Tools? HW and SW limitations? 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480" marR="8480" marT="0" marB="0" anchor="ctr"/>
                </a:tc>
                <a:extLst>
                  <a:ext uri="{0D108BD9-81ED-4DB2-BD59-A6C34878D82A}">
                    <a16:rowId xmlns:a16="http://schemas.microsoft.com/office/drawing/2014/main" val="3155509101"/>
                  </a:ext>
                </a:extLst>
              </a:tr>
              <a:tr h="67844">
                <a:tc>
                  <a:txBody>
                    <a:bodyPr/>
                    <a:lstStyle/>
                    <a:p>
                      <a:pPr algn="ctr"/>
                      <a:r>
                        <a:rPr lang="en-GB" sz="1400">
                          <a:effectLst/>
                        </a:rPr>
                        <a:t>12:00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End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480" marR="848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480" marR="848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8480" marR="8480" marT="0" marB="0" anchor="ctr"/>
                </a:tc>
                <a:extLst>
                  <a:ext uri="{0D108BD9-81ED-4DB2-BD59-A6C34878D82A}">
                    <a16:rowId xmlns:a16="http://schemas.microsoft.com/office/drawing/2014/main" val="33681848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8188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13D9D-7DDC-7E9C-98E9-3BB16F1DC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rules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D2C3B9-7B74-BBB4-AC93-B6BD177145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Mute your microphone when not speaking</a:t>
            </a:r>
          </a:p>
          <a:p>
            <a:r>
              <a:rPr lang="en-GB" dirty="0"/>
              <a:t>Use the chat function for questions</a:t>
            </a:r>
          </a:p>
          <a:p>
            <a:r>
              <a:rPr lang="en-GB" dirty="0"/>
              <a:t>Speakers please observe time limits</a:t>
            </a:r>
          </a:p>
          <a:p>
            <a:r>
              <a:rPr lang="en-GB" dirty="0"/>
              <a:t>Slides will be available on the workshop webpage</a:t>
            </a:r>
          </a:p>
          <a:p>
            <a:pPr lvl="1"/>
            <a:r>
              <a:rPr lang="en-GB" dirty="0">
                <a:hlinkClick r:id="rId2"/>
              </a:rPr>
              <a:t>https://5g-ppp.eu/event/workshop-on-6g-kpis-and-how-to-measure-them/</a:t>
            </a:r>
            <a:endParaRPr lang="en-GB" dirty="0"/>
          </a:p>
          <a:p>
            <a:r>
              <a:rPr lang="en-GB" dirty="0"/>
              <a:t>This workshop is being recorded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7E838C-3624-39B6-7A0F-1E4D60065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28 Sept. 2022</a:t>
            </a:r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DAB068-064D-CA1A-C69F-351CF17EB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/>
              <a:t>5g-ppp.eu</a:t>
            </a:r>
            <a:endParaRPr lang="en-I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7C47E1-F79B-8532-92AF-B57B8F099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1FF29-79BB-43DA-8B83-40CB04775727}" type="slidenum">
              <a:rPr lang="en-IE" smtClean="0"/>
              <a:pPr/>
              <a:t>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976587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438</Words>
  <Application>Microsoft Office PowerPoint</Application>
  <PresentationFormat>On-screen Show (16:9)</PresentationFormat>
  <Paragraphs>77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Workshop on 6G KPIs and how to measure them</vt:lpstr>
      <vt:lpstr>Agenda – Session 1</vt:lpstr>
      <vt:lpstr>Agenda – Session 2</vt:lpstr>
      <vt:lpstr>The rules</vt:lpstr>
    </vt:vector>
  </TitlesOfParts>
  <Company>Eurescom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Kennedy</dc:creator>
  <cp:lastModifiedBy>Anastasius Gavras</cp:lastModifiedBy>
  <cp:revision>8</cp:revision>
  <dcterms:created xsi:type="dcterms:W3CDTF">2016-05-12T12:59:37Z</dcterms:created>
  <dcterms:modified xsi:type="dcterms:W3CDTF">2022-09-28T10:00:41Z</dcterms:modified>
</cp:coreProperties>
</file>